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70" r:id="rId5"/>
    <p:sldId id="261" r:id="rId6"/>
    <p:sldId id="283" r:id="rId7"/>
    <p:sldId id="284" r:id="rId8"/>
    <p:sldId id="285" r:id="rId9"/>
    <p:sldId id="260" r:id="rId10"/>
    <p:sldId id="281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Roboto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974" y="3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281646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2307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7597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>
                <a:solidFill>
                  <a:schemeClr val="dk2"/>
                </a:solidFill>
              </a:rPr>
              <a:t>‹N°›</a:t>
            </a:fld>
            <a:endParaRPr lang="fr">
              <a:solidFill>
                <a:schemeClr val="dk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2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>
                <a:solidFill>
                  <a:schemeClr val="dk2"/>
                </a:solidFill>
              </a:rPr>
              <a:t>‹N°›</a:t>
            </a:fld>
            <a:endParaRPr lang="fr">
              <a:solidFill>
                <a:schemeClr val="dk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>
                <a:solidFill>
                  <a:schemeClr val="dk2"/>
                </a:solidFill>
              </a:rPr>
              <a:t>‹N°›</a:t>
            </a:fld>
            <a:endParaRPr lang="fr">
              <a:solidFill>
                <a:schemeClr val="dk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>
                <a:solidFill>
                  <a:schemeClr val="dk2"/>
                </a:solidFill>
              </a:rPr>
              <a:t>‹N°›</a:t>
            </a:fld>
            <a:endParaRPr lang="fr">
              <a:solidFill>
                <a:schemeClr val="dk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‹N°›</a:t>
            </a:fld>
            <a:endParaRPr lang="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>
                <a:solidFill>
                  <a:schemeClr val="dk2"/>
                </a:solidFill>
              </a:rPr>
              <a:t>‹N°›</a:t>
            </a:fld>
            <a:endParaRPr lang="fr">
              <a:solidFill>
                <a:schemeClr val="dk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fr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‹N°›</a:t>
            </a:fld>
            <a:endParaRPr lang="fr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download.tuxfamily.org/edupython/Setup_EP25.exe" TargetMode="External"/><Relationship Id="rId3" Type="http://schemas.openxmlformats.org/officeDocument/2006/relationships/hyperlink" Target="https://www.python.org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ython.org/ftp/python/3.6.4/python-3.6.4.exe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548875" y="1881250"/>
            <a:ext cx="6378900" cy="83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/>
              <a:t>Premiers pas avec Python</a:t>
            </a:r>
          </a:p>
        </p:txBody>
      </p:sp>
      <p:pic>
        <p:nvPicPr>
          <p:cNvPr id="86" name="Shape 8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4575" y="541457"/>
            <a:ext cx="1821299" cy="706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58625" y="3197250"/>
            <a:ext cx="2065946" cy="16898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" name="Shape 88"/>
          <p:cNvCxnSpPr>
            <a:stCxn id="89" idx="1"/>
          </p:cNvCxnSpPr>
          <p:nvPr/>
        </p:nvCxnSpPr>
        <p:spPr>
          <a:xfrm rot="10800000">
            <a:off x="2658075" y="855304"/>
            <a:ext cx="2258400" cy="30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9" name="Shape 89"/>
          <p:cNvSpPr txBox="1"/>
          <p:nvPr/>
        </p:nvSpPr>
        <p:spPr>
          <a:xfrm>
            <a:off x="4916475" y="606004"/>
            <a:ext cx="1821300" cy="50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b="1">
                <a:solidFill>
                  <a:srgbClr val="F3F3F3"/>
                </a:solidFill>
              </a:rPr>
              <a:t>Cliquer sur le lien du site officiel</a:t>
            </a:r>
          </a:p>
        </p:txBody>
      </p:sp>
      <p:cxnSp>
        <p:nvCxnSpPr>
          <p:cNvPr id="90" name="Shape 90"/>
          <p:cNvCxnSpPr>
            <a:cxnSpLocks/>
          </p:cNvCxnSpPr>
          <p:nvPr/>
        </p:nvCxnSpPr>
        <p:spPr>
          <a:xfrm flipH="1" flipV="1">
            <a:off x="4067944" y="3579862"/>
            <a:ext cx="720080" cy="160346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1" name="Shape 91"/>
          <p:cNvSpPr txBox="1"/>
          <p:nvPr/>
        </p:nvSpPr>
        <p:spPr>
          <a:xfrm>
            <a:off x="4916475" y="3490700"/>
            <a:ext cx="1821300" cy="50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 b="1">
                <a:solidFill>
                  <a:srgbClr val="F3F3F3"/>
                </a:solidFill>
              </a:rPr>
              <a:t>Cliquer sur le lien du téléchargement</a:t>
            </a:r>
          </a:p>
        </p:txBody>
      </p:sp>
      <p:pic>
        <p:nvPicPr>
          <p:cNvPr id="2" name="Image 1">
            <a:hlinkClick r:id="rId6"/>
            <a:extLst>
              <a:ext uri="{FF2B5EF4-FFF2-40B4-BE49-F238E27FC236}">
                <a16:creationId xmlns:a16="http://schemas.microsoft.com/office/drawing/2014/main" id="{2D7B203E-AD97-4AFD-A3C0-FB4560CC1C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7664" y="3102033"/>
            <a:ext cx="2409825" cy="638175"/>
          </a:xfrm>
          <a:prstGeom prst="rect">
            <a:avLst/>
          </a:prstGeom>
        </p:spPr>
      </p:pic>
      <p:pic>
        <p:nvPicPr>
          <p:cNvPr id="4" name="Image 3">
            <a:hlinkClick r:id="rId8"/>
            <a:extLst>
              <a:ext uri="{FF2B5EF4-FFF2-40B4-BE49-F238E27FC236}">
                <a16:creationId xmlns:a16="http://schemas.microsoft.com/office/drawing/2014/main" id="{A968CDEB-9A2F-40A1-A3DF-EC4BCBFC03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62820" y="3849976"/>
            <a:ext cx="761108" cy="741003"/>
          </a:xfrm>
          <a:prstGeom prst="rect">
            <a:avLst/>
          </a:prstGeom>
        </p:spPr>
      </p:pic>
      <p:cxnSp>
        <p:nvCxnSpPr>
          <p:cNvPr id="15" name="Shape 90">
            <a:extLst>
              <a:ext uri="{FF2B5EF4-FFF2-40B4-BE49-F238E27FC236}">
                <a16:creationId xmlns:a16="http://schemas.microsoft.com/office/drawing/2014/main" id="{5558B1C5-FFC7-474C-A7E0-EBA1EB19ADF7}"/>
              </a:ext>
            </a:extLst>
          </p:cNvPr>
          <p:cNvCxnSpPr>
            <a:cxnSpLocks/>
          </p:cNvCxnSpPr>
          <p:nvPr/>
        </p:nvCxnSpPr>
        <p:spPr>
          <a:xfrm flipH="1">
            <a:off x="4149341" y="3740208"/>
            <a:ext cx="646285" cy="415718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1187624" y="205139"/>
            <a:ext cx="7344816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-FR" dirty="0" err="1"/>
              <a:t>mon_premier_script</a:t>
            </a:r>
            <a:r>
              <a:rPr lang="fr-FR" dirty="0"/>
              <a:t> ou </a:t>
            </a:r>
            <a:r>
              <a:rPr lang="fr-FR" dirty="0" err="1"/>
              <a:t>MonPremierScript</a:t>
            </a:r>
            <a:endParaRPr lang="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C2A8752-7B14-4078-9254-0F5AE9869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968123"/>
            <a:ext cx="5220072" cy="1382319"/>
          </a:xfrm>
          <a:prstGeom prst="rect">
            <a:avLst/>
          </a:prstGeom>
        </p:spPr>
      </p:pic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67544" y="2648575"/>
            <a:ext cx="2684291" cy="46096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-FR" dirty="0">
                <a:solidFill>
                  <a:srgbClr val="000000"/>
                </a:solidFill>
              </a:rPr>
              <a:t>Saisissez votre script</a:t>
            </a:r>
          </a:p>
          <a:p>
            <a:pPr lvl="0">
              <a:spcBef>
                <a:spcPts val="0"/>
              </a:spcBef>
              <a:buNone/>
            </a:pPr>
            <a:endParaRPr lang="fr-FR" dirty="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lang="fr-FR" dirty="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lang="fr-FR" dirty="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7B4A2C9-155D-4EBD-A5E9-B61A18276DC2}"/>
              </a:ext>
            </a:extLst>
          </p:cNvPr>
          <p:cNvSpPr txBox="1"/>
          <p:nvPr/>
        </p:nvSpPr>
        <p:spPr>
          <a:xfrm>
            <a:off x="6300192" y="2740212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/>
              <a:t>Exécutez le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04F3C503-5EA0-40CE-A3B8-57961882EFD1}"/>
              </a:ext>
            </a:extLst>
          </p:cNvPr>
          <p:cNvCxnSpPr/>
          <p:nvPr/>
        </p:nvCxnSpPr>
        <p:spPr>
          <a:xfrm flipV="1">
            <a:off x="1619672" y="1995686"/>
            <a:ext cx="2964156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B8A6CA9A-4F05-44E9-8BFA-EC0BD410CAD7}"/>
              </a:ext>
            </a:extLst>
          </p:cNvPr>
          <p:cNvCxnSpPr/>
          <p:nvPr/>
        </p:nvCxnSpPr>
        <p:spPr>
          <a:xfrm flipH="1" flipV="1">
            <a:off x="6300192" y="1659282"/>
            <a:ext cx="432048" cy="1128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4E0A4751-8ED7-4ADB-B92E-FF2991F73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3157209"/>
            <a:ext cx="4211960" cy="152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6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251520" y="123478"/>
            <a:ext cx="8520600" cy="47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sz="4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L’origine de Python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44453" y="915566"/>
            <a:ext cx="6831300" cy="318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" sz="2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langage Python est né dans les années 1990, au CWI Amsterdam, développé par Guido Van Rossum. Il est nommé ainsi par référence aux « Monty Python » ,  célèbre groupe d'humoristes britanniques, très appréciés par Van Rossum.</a:t>
            </a: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" sz="2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 deux versions récentes de Python sont : la version 2.7 et la version 3.6.</a:t>
            </a: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" sz="2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noter que les versions 3.x ne sont pas compatibles avec les versions 2.x.</a:t>
            </a: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endParaRPr sz="23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99" name="Shape 99" descr="Guido van Rossum.jpg"/>
          <p:cNvPicPr preferRelativeResize="0"/>
          <p:nvPr/>
        </p:nvPicPr>
        <p:blipFill rotWithShape="1">
          <a:blip r:embed="rId3">
            <a:alphaModFix/>
          </a:blip>
          <a:srcRect t="-5490" b="5490"/>
          <a:stretch/>
        </p:blipFill>
        <p:spPr>
          <a:xfrm>
            <a:off x="7610949" y="1334849"/>
            <a:ext cx="1344375" cy="134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 descr="Monty Python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9900" y="2805549"/>
            <a:ext cx="1934100" cy="108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251520" y="123478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dirty="0"/>
              <a:t>Python : un langage de programmation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251520" y="843558"/>
            <a:ext cx="86955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73050" lvl="0" indent="-273050" rtl="0">
              <a:spcBef>
                <a:spcPts val="400"/>
              </a:spcBef>
              <a:spcAft>
                <a:spcPts val="0"/>
              </a:spcAft>
              <a:buFont typeface="Arial"/>
              <a:buChar char="➔"/>
            </a:pPr>
            <a:r>
              <a:rPr lang="fr" sz="1600" dirty="0">
                <a:solidFill>
                  <a:srgbClr val="94C600"/>
                </a:solidFill>
                <a:latin typeface="Arial"/>
                <a:ea typeface="Arial"/>
                <a:cs typeface="Arial"/>
                <a:sym typeface="Arial"/>
              </a:rPr>
              <a:t></a:t>
            </a:r>
            <a:r>
              <a:rPr lang="fr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Python est un langage de programmation professionnel, libre et gratuit.</a:t>
            </a:r>
          </a:p>
          <a:p>
            <a:pPr marL="273050" lvl="0" indent="-273050" rtl="0">
              <a:spcBef>
                <a:spcPts val="400"/>
              </a:spcBef>
              <a:spcAft>
                <a:spcPts val="0"/>
              </a:spcAft>
              <a:buFont typeface="Arial"/>
              <a:buChar char="➔"/>
            </a:pPr>
            <a:r>
              <a:rPr lang="fr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C’est un </a:t>
            </a:r>
            <a:r>
              <a:rPr lang="fr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langage interprété </a:t>
            </a:r>
            <a:r>
              <a:rPr lang="fr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 qui signifie qu'il n'y a pas de phase de compilation qui traduit le programme en langage machine (comme c'est le cas pour les langages C ou C++) mais les instructions sont traitées au fur et à mesure de leur lecture par l'interprète.</a:t>
            </a:r>
          </a:p>
          <a:p>
            <a:pPr marL="273050" lvl="0" indent="-273050" rtl="0">
              <a:spcBef>
                <a:spcPts val="400"/>
              </a:spcBef>
              <a:spcAft>
                <a:spcPts val="0"/>
              </a:spcAft>
              <a:buSzPct val="100000"/>
              <a:buFont typeface="Arial"/>
              <a:buChar char="➔"/>
            </a:pPr>
            <a:r>
              <a:rPr lang="fr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 est portable</a:t>
            </a:r>
            <a:r>
              <a:rPr lang="fr" sz="160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fr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c'est à dire</a:t>
            </a:r>
            <a:r>
              <a:rPr lang="fr" sz="160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qu'il peut fonctionner sous différents systèmes d'exploitation comme Windows, linux, Mac Os, … </a:t>
            </a:r>
            <a:r>
              <a:rPr lang="fr" sz="1600" b="1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 </a:t>
            </a:r>
            <a:r>
              <a:rPr lang="fr-FR" sz="1600" b="1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uniquement sous </a:t>
            </a:r>
            <a:r>
              <a:rPr lang="fr-FR" sz="1600" b="1" i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windows</a:t>
            </a:r>
            <a:r>
              <a:rPr lang="fr-FR" sz="1600" b="1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pour </a:t>
            </a:r>
            <a:r>
              <a:rPr lang="fr-FR" sz="1600" b="1" i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Edupython</a:t>
            </a:r>
            <a:r>
              <a:rPr lang="fr-FR" sz="1600" b="1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! )</a:t>
            </a:r>
            <a:endParaRPr lang="fr" sz="1600" b="1" i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30200" lvl="0" indent="-330200" rtl="0">
              <a:spcBef>
                <a:spcPts val="400"/>
              </a:spcBef>
              <a:spcAft>
                <a:spcPts val="0"/>
              </a:spcAft>
              <a:buSzPct val="100000"/>
              <a:buFont typeface="Arial"/>
              <a:buChar char="➔"/>
            </a:pPr>
            <a:r>
              <a:rPr lang="fr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Quel que soit le système d'exploitation, on peut utiliser Python dans un terminal ou avec </a:t>
            </a:r>
            <a:r>
              <a:rPr lang="fr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IDLE </a:t>
            </a:r>
            <a:r>
              <a:rPr lang="fr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(environnement de développement fourni à l'installation)</a:t>
            </a:r>
            <a:r>
              <a:rPr lang="fr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568" y="3351940"/>
            <a:ext cx="4324350" cy="1419225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11700" y="195486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fr" dirty="0"/>
              <a:t>Lancer la console Python, après installation</a:t>
            </a:r>
            <a:br>
              <a:rPr lang="fr" dirty="0"/>
            </a:br>
            <a:r>
              <a:rPr lang="fr" dirty="0"/>
              <a:t>sous Edupyt</a:t>
            </a:r>
            <a:r>
              <a:rPr lang="fr-FR" dirty="0"/>
              <a:t>h</a:t>
            </a:r>
            <a:r>
              <a:rPr lang="fr" dirty="0"/>
              <a:t>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8CDA3EA-2297-4E67-AF8F-86235F1C5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347614"/>
            <a:ext cx="6516216" cy="3468527"/>
          </a:xfrm>
          <a:prstGeom prst="rect">
            <a:avLst/>
          </a:prstGeom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4E3A141F-4282-4BCA-A925-E84491099710}"/>
              </a:ext>
            </a:extLst>
          </p:cNvPr>
          <p:cNvCxnSpPr/>
          <p:nvPr/>
        </p:nvCxnSpPr>
        <p:spPr>
          <a:xfrm flipH="1" flipV="1">
            <a:off x="1835696" y="1635646"/>
            <a:ext cx="1440160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52C36420-DF81-446A-AF3D-9CADFA9B3486}"/>
              </a:ext>
            </a:extLst>
          </p:cNvPr>
          <p:cNvCxnSpPr/>
          <p:nvPr/>
        </p:nvCxnSpPr>
        <p:spPr>
          <a:xfrm flipV="1">
            <a:off x="3275856" y="2355726"/>
            <a:ext cx="3456384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>
            <a:extLst>
              <a:ext uri="{FF2B5EF4-FFF2-40B4-BE49-F238E27FC236}">
                <a16:creationId xmlns:a16="http://schemas.microsoft.com/office/drawing/2014/main" id="{3E884805-546E-4CB0-9DCF-A2AFAAC5E369}"/>
              </a:ext>
            </a:extLst>
          </p:cNvPr>
          <p:cNvSpPr/>
          <p:nvPr/>
        </p:nvSpPr>
        <p:spPr>
          <a:xfrm>
            <a:off x="2699792" y="189860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64370F9B-EC80-4603-A9BF-91B14AD2F4BF}"/>
              </a:ext>
            </a:extLst>
          </p:cNvPr>
          <p:cNvSpPr/>
          <p:nvPr/>
        </p:nvSpPr>
        <p:spPr>
          <a:xfrm>
            <a:off x="4283968" y="217570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4627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BB270C9-34F4-40EC-BAB4-22F6D77D9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920" y="2616681"/>
            <a:ext cx="2981325" cy="174307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FDA3E87-7988-4902-B395-CAB561681F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2616681"/>
            <a:ext cx="4520182" cy="1899285"/>
          </a:xfrm>
          <a:prstGeom prst="rect">
            <a:avLst/>
          </a:prstGeom>
        </p:spPr>
      </p:pic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184416" y="123478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dirty="0"/>
              <a:t>Programme édité avec Idle sous Windows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35496" y="815666"/>
            <a:ext cx="8928992" cy="14004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★"/>
            </a:pPr>
            <a:r>
              <a:rPr lang="fr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plus souvent, le programme est </a:t>
            </a:r>
            <a:r>
              <a:rPr lang="fr-FR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saisi dans l’éditeur</a:t>
            </a:r>
            <a:r>
              <a:rPr lang="fr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(IDLE), puis sauvegardé avec l'extension .</a:t>
            </a:r>
            <a:r>
              <a:rPr lang="fr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py</a:t>
            </a:r>
            <a:r>
              <a:rPr lang="fr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lancé à l'aide de la touche     .</a:t>
            </a: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★"/>
            </a:pPr>
            <a:r>
              <a:rPr lang="fr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Voici un exemple de programme: </a:t>
            </a:r>
            <a:r>
              <a:rPr lang="fr-FR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s</a:t>
            </a:r>
            <a:r>
              <a:rPr lang="fr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cript se trouve dans l’</a:t>
            </a:r>
            <a:r>
              <a:rPr lang="fr-FR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éditeur (</a:t>
            </a:r>
            <a:r>
              <a:rPr lang="fr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IDLE)</a:t>
            </a:r>
            <a:r>
              <a:rPr lang="fr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fr" sz="1600" dirty="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il </a:t>
            </a:r>
            <a:r>
              <a:rPr lang="fr" sz="1600" b="1" dirty="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s'exécute dans l'interpréteur (</a:t>
            </a:r>
            <a:r>
              <a:rPr lang="fr-FR" sz="1600" b="1" dirty="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la console ou </a:t>
            </a:r>
            <a:r>
              <a:rPr lang="fr" sz="1600" b="1" dirty="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shell)</a:t>
            </a:r>
            <a:r>
              <a:rPr lang="fr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lvl="0">
              <a:spcBef>
                <a:spcPts val="0"/>
              </a:spcBef>
              <a:buNone/>
            </a:pP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cxnSp>
        <p:nvCxnSpPr>
          <p:cNvPr id="133" name="Shape 133"/>
          <p:cNvCxnSpPr>
            <a:cxnSpLocks/>
          </p:cNvCxnSpPr>
          <p:nvPr/>
        </p:nvCxnSpPr>
        <p:spPr>
          <a:xfrm flipH="1">
            <a:off x="3851920" y="1995686"/>
            <a:ext cx="792088" cy="15706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4" name="Shape 134"/>
          <p:cNvCxnSpPr>
            <a:cxnSpLocks/>
          </p:cNvCxnSpPr>
          <p:nvPr/>
        </p:nvCxnSpPr>
        <p:spPr>
          <a:xfrm flipH="1">
            <a:off x="7452320" y="1995686"/>
            <a:ext cx="576065" cy="1296144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E4BC5331-D658-41AB-A8EE-33399037E5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6887" y="1203598"/>
            <a:ext cx="155153" cy="204520"/>
          </a:xfrm>
          <a:prstGeom prst="rect">
            <a:avLst/>
          </a:prstGeom>
        </p:spPr>
      </p:pic>
      <p:cxnSp>
        <p:nvCxnSpPr>
          <p:cNvPr id="19" name="Shape 133">
            <a:extLst>
              <a:ext uri="{FF2B5EF4-FFF2-40B4-BE49-F238E27FC236}">
                <a16:creationId xmlns:a16="http://schemas.microsoft.com/office/drawing/2014/main" id="{CC2E072E-C452-4D50-8F2E-4F7BE9F90899}"/>
              </a:ext>
            </a:extLst>
          </p:cNvPr>
          <p:cNvCxnSpPr>
            <a:cxnSpLocks/>
          </p:cNvCxnSpPr>
          <p:nvPr/>
        </p:nvCxnSpPr>
        <p:spPr>
          <a:xfrm flipH="1">
            <a:off x="2483768" y="1408118"/>
            <a:ext cx="2292049" cy="166768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195486"/>
            <a:ext cx="7656504" cy="607800"/>
          </a:xfrm>
        </p:spPr>
        <p:txBody>
          <a:bodyPr/>
          <a:lstStyle/>
          <a:p>
            <a:r>
              <a:rPr lang="fr-FR" sz="2400" dirty="0"/>
              <a:t>Python comme calculatrice…  Usage de la console.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1BE624E-E4E4-41AA-9065-9166AF52D035}"/>
              </a:ext>
            </a:extLst>
          </p:cNvPr>
          <p:cNvSpPr txBox="1"/>
          <p:nvPr/>
        </p:nvSpPr>
        <p:spPr>
          <a:xfrm>
            <a:off x="563208" y="771550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Dans la console, on peut taper directement les instruction Python qui s’exécutent immédiatement sur &lt;Entrée&gt; en fin de ligne.</a:t>
            </a:r>
          </a:p>
          <a:p>
            <a:r>
              <a:rPr lang="fr-FR" dirty="0"/>
              <a:t>Lorsque vous avez la main, le curseur est précédé de trois chevrons &gt;&gt;&gt; ( le prompt)</a:t>
            </a:r>
          </a:p>
          <a:p>
            <a:r>
              <a:rPr lang="fr-FR" dirty="0"/>
              <a:t>Voici les différentes opérations possibles: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2CCBE1C9-0E22-4600-8381-3D280DC876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880796"/>
              </p:ext>
            </p:extLst>
          </p:nvPr>
        </p:nvGraphicFramePr>
        <p:xfrm>
          <a:off x="1475656" y="1725657"/>
          <a:ext cx="6120680" cy="17089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9791">
                  <a:extLst>
                    <a:ext uri="{9D8B030D-6E8A-4147-A177-3AD203B41FA5}">
                      <a16:colId xmlns:a16="http://schemas.microsoft.com/office/drawing/2014/main" val="4025921078"/>
                    </a:ext>
                  </a:extLst>
                </a:gridCol>
                <a:gridCol w="4850889">
                  <a:extLst>
                    <a:ext uri="{9D8B030D-6E8A-4147-A177-3AD203B41FA5}">
                      <a16:colId xmlns:a16="http://schemas.microsoft.com/office/drawing/2014/main" val="2406803847"/>
                    </a:ext>
                  </a:extLst>
                </a:gridCol>
              </a:tblGrid>
              <a:tr h="226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+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donne l’addition de deux nombres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/>
                </a:tc>
                <a:extLst>
                  <a:ext uri="{0D108BD9-81ED-4DB2-BD59-A6C34878D82A}">
                    <a16:rowId xmlns:a16="http://schemas.microsoft.com/office/drawing/2014/main" val="4055445023"/>
                  </a:ext>
                </a:extLst>
              </a:tr>
              <a:tr h="226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-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donne la soustraction de deux nombres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/>
                </a:tc>
                <a:extLst>
                  <a:ext uri="{0D108BD9-81ED-4DB2-BD59-A6C34878D82A}">
                    <a16:rowId xmlns:a16="http://schemas.microsoft.com/office/drawing/2014/main" val="2807656696"/>
                  </a:ext>
                </a:extLst>
              </a:tr>
              <a:tr h="226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*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donne la multiplication de deux nombres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/>
                </a:tc>
                <a:extLst>
                  <a:ext uri="{0D108BD9-81ED-4DB2-BD59-A6C34878D82A}">
                    <a16:rowId xmlns:a16="http://schemas.microsoft.com/office/drawing/2014/main" val="3961391284"/>
                  </a:ext>
                </a:extLst>
              </a:tr>
              <a:tr h="226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/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donne la division réelle de deux nombres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/>
                </a:tc>
                <a:extLst>
                  <a:ext uri="{0D108BD9-81ED-4DB2-BD59-A6C34878D82A}">
                    <a16:rowId xmlns:a16="http://schemas.microsoft.com/office/drawing/2014/main" val="2097483657"/>
                  </a:ext>
                </a:extLst>
              </a:tr>
              <a:tr h="226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//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donne la partie entière de la division de deux nombres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/>
                </a:tc>
                <a:extLst>
                  <a:ext uri="{0D108BD9-81ED-4DB2-BD59-A6C34878D82A}">
                    <a16:rowId xmlns:a16="http://schemas.microsoft.com/office/drawing/2014/main" val="2809142587"/>
                  </a:ext>
                </a:extLst>
              </a:tr>
              <a:tr h="226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**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Permet d’élever un nombre à une puissance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/>
                </a:tc>
                <a:extLst>
                  <a:ext uri="{0D108BD9-81ED-4DB2-BD59-A6C34878D82A}">
                    <a16:rowId xmlns:a16="http://schemas.microsoft.com/office/drawing/2014/main" val="2345472207"/>
                  </a:ext>
                </a:extLst>
              </a:tr>
              <a:tr h="331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%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« modulo » donne le reste d’une division entière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/>
                </a:tc>
                <a:extLst>
                  <a:ext uri="{0D108BD9-81ED-4DB2-BD59-A6C34878D82A}">
                    <a16:rowId xmlns:a16="http://schemas.microsoft.com/office/drawing/2014/main" val="3466406379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78B7A691-0FB8-4006-9E2A-10D5B79A9FD7}"/>
              </a:ext>
            </a:extLst>
          </p:cNvPr>
          <p:cNvSpPr txBox="1"/>
          <p:nvPr/>
        </p:nvSpPr>
        <p:spPr>
          <a:xfrm>
            <a:off x="563209" y="3867894"/>
            <a:ext cx="59530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Remarque : Python, comme tous les langages de programmation, utilise le « . » et non la « , » comme séparateur décimal.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876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95486"/>
            <a:ext cx="8520600" cy="607800"/>
          </a:xfrm>
        </p:spPr>
        <p:txBody>
          <a:bodyPr/>
          <a:lstStyle/>
          <a:p>
            <a:r>
              <a:rPr lang="fr-FR" sz="2400" dirty="0"/>
              <a:t>Python comme calculatrice…  Usage de la console.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59" y="1059582"/>
            <a:ext cx="8057529" cy="214359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D92408B-138F-40E9-88B3-048C466057DD}"/>
              </a:ext>
            </a:extLst>
          </p:cNvPr>
          <p:cNvSpPr txBox="1"/>
          <p:nvPr/>
        </p:nvSpPr>
        <p:spPr>
          <a:xfrm>
            <a:off x="395536" y="3435846"/>
            <a:ext cx="5067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Remarque : Les priorités sur les opérations sont respectées.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146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9E4833-9B6D-4E68-9BE6-DFCAAE338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L’éditeur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15CB2A-8BF7-479F-91D7-987F2AEBA5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600" dirty="0"/>
              <a:t>L’éditeur sert à taper des programmes en Python, on parle aussi de scripts que l’on pourra sauvegarder dans des fichiers dont l’extension est .</a:t>
            </a:r>
            <a:r>
              <a:rPr lang="fr-FR" sz="1600" dirty="0" err="1"/>
              <a:t>py</a:t>
            </a:r>
            <a:endParaRPr lang="fr-FR" sz="1600" dirty="0"/>
          </a:p>
          <a:p>
            <a:r>
              <a:rPr lang="fr-FR" sz="1600" i="1" dirty="0"/>
              <a:t>Dans l’éditeur, lorsque vous taper le programme vous pouvez observer la coloration syntaxique, la complétion,.. </a:t>
            </a:r>
          </a:p>
          <a:p>
            <a:r>
              <a:rPr lang="fr-FR" sz="1600" i="1" dirty="0"/>
              <a:t>Lors de la sauvegarde d’un script e</a:t>
            </a:r>
            <a:r>
              <a:rPr lang="fr-FR" sz="1600" dirty="0"/>
              <a:t>ssayer de donner des noms explicitent à vos dossiers et fichiers, en évitant les lettres accentuées et les espaces. Il est conseillé d’utiliser le </a:t>
            </a:r>
            <a:r>
              <a:rPr lang="fr-FR" sz="1600" dirty="0" err="1"/>
              <a:t>camelCase</a:t>
            </a:r>
            <a:r>
              <a:rPr lang="fr-FR" sz="1600" dirty="0"/>
              <a:t> ou le </a:t>
            </a:r>
            <a:r>
              <a:rPr lang="fr-FR" sz="1600" dirty="0" err="1"/>
              <a:t>snake_case</a:t>
            </a:r>
            <a:r>
              <a:rPr lang="fr-FR" sz="1600" dirty="0"/>
              <a:t>, par exemple : mon_essai.py est préférable à mon essai.py . </a:t>
            </a:r>
          </a:p>
        </p:txBody>
      </p:sp>
    </p:spTree>
    <p:extLst>
      <p:ext uri="{BB962C8B-B14F-4D97-AF65-F5344CB8AC3E}">
        <p14:creationId xmlns:p14="http://schemas.microsoft.com/office/powerpoint/2010/main" val="68663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251520" y="267494"/>
            <a:ext cx="8520600" cy="7200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fr-FR" dirty="0"/>
              <a:t>Vers un premier script</a:t>
            </a:r>
            <a:endParaRPr lang="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F3BC095-955F-44EA-981F-3B3E0A4DD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375" y="772685"/>
            <a:ext cx="6198303" cy="3023202"/>
          </a:xfrm>
          <a:prstGeom prst="rect">
            <a:avLst/>
          </a:prstGeom>
        </p:spPr>
      </p:pic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0C7FB4DA-F3EF-45CC-8395-A0B09B9C61EE}"/>
              </a:ext>
            </a:extLst>
          </p:cNvPr>
          <p:cNvCxnSpPr>
            <a:cxnSpLocks/>
          </p:cNvCxnSpPr>
          <p:nvPr/>
        </p:nvCxnSpPr>
        <p:spPr>
          <a:xfrm flipV="1">
            <a:off x="1763688" y="987574"/>
            <a:ext cx="67712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0C4C577A-D877-4505-92DD-A451D1161B4E}"/>
              </a:ext>
            </a:extLst>
          </p:cNvPr>
          <p:cNvSpPr txBox="1"/>
          <p:nvPr/>
        </p:nvSpPr>
        <p:spPr>
          <a:xfrm>
            <a:off x="827584" y="1347614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Fichier puis enregistrer sous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5534653-376D-4604-96BF-DFA93B308412}"/>
              </a:ext>
            </a:extLst>
          </p:cNvPr>
          <p:cNvSpPr txBox="1"/>
          <p:nvPr/>
        </p:nvSpPr>
        <p:spPr>
          <a:xfrm>
            <a:off x="825251" y="2284024"/>
            <a:ext cx="14033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Choisir un répertoire puis nommer le fichier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97956CC6-B740-464B-B24F-D46A9D9A0358}"/>
              </a:ext>
            </a:extLst>
          </p:cNvPr>
          <p:cNvCxnSpPr>
            <a:cxnSpLocks/>
          </p:cNvCxnSpPr>
          <p:nvPr/>
        </p:nvCxnSpPr>
        <p:spPr>
          <a:xfrm flipV="1">
            <a:off x="2195736" y="1563638"/>
            <a:ext cx="3600400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58EE389E-4C15-4E9A-8949-F0A657237455}"/>
              </a:ext>
            </a:extLst>
          </p:cNvPr>
          <p:cNvCxnSpPr>
            <a:cxnSpLocks/>
          </p:cNvCxnSpPr>
          <p:nvPr/>
        </p:nvCxnSpPr>
        <p:spPr>
          <a:xfrm>
            <a:off x="1835696" y="3147814"/>
            <a:ext cx="2880320" cy="7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DE6DEAAC-8EB1-4DA6-BFD5-C61B7B47093A}"/>
              </a:ext>
            </a:extLst>
          </p:cNvPr>
          <p:cNvSpPr txBox="1"/>
          <p:nvPr/>
        </p:nvSpPr>
        <p:spPr>
          <a:xfrm>
            <a:off x="827584" y="3632125"/>
            <a:ext cx="1438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Puis enregistrer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B6633E9D-FFFA-4F94-BA22-96A99DA0783B}"/>
              </a:ext>
            </a:extLst>
          </p:cNvPr>
          <p:cNvCxnSpPr/>
          <p:nvPr/>
        </p:nvCxnSpPr>
        <p:spPr>
          <a:xfrm flipV="1">
            <a:off x="2438375" y="3632125"/>
            <a:ext cx="4149849" cy="163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>
            <a:extLst>
              <a:ext uri="{FF2B5EF4-FFF2-40B4-BE49-F238E27FC236}">
                <a16:creationId xmlns:a16="http://schemas.microsoft.com/office/drawing/2014/main" id="{FB6F7005-B980-41A2-9B33-2841EC2986B2}"/>
              </a:ext>
            </a:extLst>
          </p:cNvPr>
          <p:cNvSpPr/>
          <p:nvPr/>
        </p:nvSpPr>
        <p:spPr>
          <a:xfrm>
            <a:off x="1245352" y="105338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3A1A8220-9944-4E6A-8425-EC41D55C92BF}"/>
              </a:ext>
            </a:extLst>
          </p:cNvPr>
          <p:cNvSpPr/>
          <p:nvPr/>
        </p:nvSpPr>
        <p:spPr>
          <a:xfrm>
            <a:off x="1238889" y="197129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012B0782-DC62-4603-9ADF-717A5B8A3639}"/>
              </a:ext>
            </a:extLst>
          </p:cNvPr>
          <p:cNvSpPr/>
          <p:nvPr/>
        </p:nvSpPr>
        <p:spPr>
          <a:xfrm>
            <a:off x="1295636" y="3344093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541</Words>
  <Application>Microsoft Office PowerPoint</Application>
  <PresentationFormat>Affichage à l'écran (16:9)</PresentationFormat>
  <Paragraphs>55</Paragraphs>
  <Slides>10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Roboto</vt:lpstr>
      <vt:lpstr>Arial</vt:lpstr>
      <vt:lpstr>Calibri</vt:lpstr>
      <vt:lpstr>geometric</vt:lpstr>
      <vt:lpstr>Premiers pas avec Python</vt:lpstr>
      <vt:lpstr>L’origine de Python</vt:lpstr>
      <vt:lpstr>Python : un langage de programmation</vt:lpstr>
      <vt:lpstr>Lancer la console Python, après installation sous Edupython</vt:lpstr>
      <vt:lpstr>Programme édité avec Idle sous Windows</vt:lpstr>
      <vt:lpstr>Python comme calculatrice…  Usage de la console.</vt:lpstr>
      <vt:lpstr>Python comme calculatrice…  Usage de la console.</vt:lpstr>
      <vt:lpstr>L’éditeur</vt:lpstr>
      <vt:lpstr>Vers un premier script</vt:lpstr>
      <vt:lpstr>mon_premier_script ou MonPremierScript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Premiers pas avec Python</dc:title>
  <dc:creator>LCDG</dc:creator>
  <cp:lastModifiedBy>Jean-Christophe Gérard</cp:lastModifiedBy>
  <cp:revision>55</cp:revision>
  <dcterms:modified xsi:type="dcterms:W3CDTF">2019-10-11T09:57:18Z</dcterms:modified>
</cp:coreProperties>
</file>